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8" r:id="rId4"/>
    <p:sldId id="267" r:id="rId5"/>
    <p:sldId id="266" r:id="rId6"/>
    <p:sldId id="265" r:id="rId7"/>
    <p:sldId id="264" r:id="rId8"/>
    <p:sldId id="263" r:id="rId9"/>
    <p:sldId id="262" r:id="rId10"/>
    <p:sldId id="261" r:id="rId11"/>
    <p:sldId id="269" r:id="rId12"/>
    <p:sldId id="270" r:id="rId13"/>
    <p:sldId id="271" r:id="rId14"/>
    <p:sldId id="272" r:id="rId15"/>
    <p:sldId id="273" r:id="rId16"/>
    <p:sldId id="274" r:id="rId17"/>
    <p:sldId id="275" r:id="rId18"/>
    <p:sldId id="259" r:id="rId1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95" d="100"/>
          <a:sy n="95"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10/03/2026</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10/03/2026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10/03/2026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10/03/2026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10/03/2026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10/03/2026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10/03/2026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10/03/2026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10/03/2026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10/03/2026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10/03/2026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10/03/2026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10/03/2026</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2024/2025</a:t>
            </a:r>
          </a:p>
        </p:txBody>
      </p:sp>
      <p:sp>
        <p:nvSpPr>
          <p:cNvPr id="9" name="Subtítulo 2"/>
          <p:cNvSpPr>
            <a:spLocks noGrp="1"/>
          </p:cNvSpPr>
          <p:nvPr>
            <p:ph type="subTitle" idx="1"/>
          </p:nvPr>
        </p:nvSpPr>
        <p:spPr>
          <a:xfrm>
            <a:off x="4160519" y="3907365"/>
            <a:ext cx="3218689"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4 - 11/03/2026</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3" name="Imagem 2"/>
          <p:cNvPicPr>
            <a:picLocks noChangeAspect="1"/>
          </p:cNvPicPr>
          <p:nvPr/>
        </p:nvPicPr>
        <p:blipFill>
          <a:blip r:embed="rId3"/>
          <a:stretch>
            <a:fillRect/>
          </a:stretch>
        </p:blipFill>
        <p:spPr>
          <a:xfrm>
            <a:off x="467544" y="1052736"/>
            <a:ext cx="5093869" cy="5165412"/>
          </a:xfrm>
          <a:prstGeom prst="rect">
            <a:avLst/>
          </a:prstGeom>
        </p:spPr>
      </p:pic>
      <p:sp>
        <p:nvSpPr>
          <p:cNvPr id="4" name="CaixaDeTexto 3"/>
          <p:cNvSpPr txBox="1"/>
          <p:nvPr/>
        </p:nvSpPr>
        <p:spPr>
          <a:xfrm>
            <a:off x="5724128" y="1114872"/>
            <a:ext cx="1152128" cy="16004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1957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Bélgica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Alemanha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França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Luxemburgo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Países Baixos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Itália </a:t>
            </a:r>
          </a:p>
        </p:txBody>
      </p:sp>
      <p:sp>
        <p:nvSpPr>
          <p:cNvPr id="6" name="CaixaDeTexto 5"/>
          <p:cNvSpPr txBox="1"/>
          <p:nvPr/>
        </p:nvSpPr>
        <p:spPr>
          <a:xfrm>
            <a:off x="5724128" y="2773378"/>
            <a:ext cx="115212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1973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Dinamarca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0000"/>
                </a:solidFill>
                <a:effectLst/>
                <a:uLnTx/>
                <a:uFillTx/>
              </a:rPr>
              <a:t>Reino Unido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Irlanda</a:t>
            </a:r>
          </a:p>
        </p:txBody>
      </p:sp>
      <p:sp>
        <p:nvSpPr>
          <p:cNvPr id="7" name="CaixaDeTexto 6"/>
          <p:cNvSpPr txBox="1"/>
          <p:nvPr/>
        </p:nvSpPr>
        <p:spPr>
          <a:xfrm>
            <a:off x="5724128" y="3727485"/>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1981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Grécia </a:t>
            </a:r>
          </a:p>
        </p:txBody>
      </p:sp>
      <p:sp>
        <p:nvSpPr>
          <p:cNvPr id="8" name="CaixaDeTexto 7"/>
          <p:cNvSpPr txBox="1"/>
          <p:nvPr/>
        </p:nvSpPr>
        <p:spPr>
          <a:xfrm>
            <a:off x="5724128" y="4312672"/>
            <a:ext cx="115212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1986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Portugal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Espanha</a:t>
            </a:r>
          </a:p>
        </p:txBody>
      </p:sp>
      <p:sp>
        <p:nvSpPr>
          <p:cNvPr id="9" name="CaixaDeTexto 8"/>
          <p:cNvSpPr txBox="1"/>
          <p:nvPr/>
        </p:nvSpPr>
        <p:spPr>
          <a:xfrm>
            <a:off x="5756403" y="5204812"/>
            <a:ext cx="115212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1995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Áustria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Finlândia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Suécia </a:t>
            </a:r>
          </a:p>
        </p:txBody>
      </p:sp>
      <p:sp>
        <p:nvSpPr>
          <p:cNvPr id="10" name="CaixaDeTexto 9"/>
          <p:cNvSpPr txBox="1"/>
          <p:nvPr/>
        </p:nvSpPr>
        <p:spPr>
          <a:xfrm>
            <a:off x="7308304" y="2054154"/>
            <a:ext cx="1516599"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2004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Chipre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Chéquia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Estónia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Hungria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Letónia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Lituânia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Malta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Polónia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Eslovénia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Eslováquia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1" i="0" u="none" strike="noStrike" kern="0" cap="none" spc="0" normalizeH="0" baseline="0" noProof="0" dirty="0">
              <a:ln>
                <a:noFill/>
              </a:ln>
              <a:solidFill>
                <a:prstClr val="black">
                  <a:lumMod val="85000"/>
                  <a:lumOff val="15000"/>
                </a:prstClr>
              </a:solidFill>
              <a:effectLst/>
              <a:uLnTx/>
              <a:uFillTx/>
            </a:endParaRPr>
          </a:p>
        </p:txBody>
      </p:sp>
      <p:sp>
        <p:nvSpPr>
          <p:cNvPr id="11" name="CaixaDeTexto 10"/>
          <p:cNvSpPr txBox="1"/>
          <p:nvPr/>
        </p:nvSpPr>
        <p:spPr>
          <a:xfrm>
            <a:off x="7308304" y="1162188"/>
            <a:ext cx="115212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2007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Bulgária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Roménia</a:t>
            </a:r>
          </a:p>
        </p:txBody>
      </p:sp>
      <p:sp>
        <p:nvSpPr>
          <p:cNvPr id="12" name="CaixaDeTexto 11"/>
          <p:cNvSpPr txBox="1"/>
          <p:nvPr/>
        </p:nvSpPr>
        <p:spPr>
          <a:xfrm>
            <a:off x="7308304" y="5420255"/>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2020</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Saída RU</a:t>
            </a:r>
          </a:p>
        </p:txBody>
      </p:sp>
      <p:sp>
        <p:nvSpPr>
          <p:cNvPr id="13" name="CaixaDeTexto 12"/>
          <p:cNvSpPr txBox="1"/>
          <p:nvPr/>
        </p:nvSpPr>
        <p:spPr>
          <a:xfrm>
            <a:off x="7308304" y="4717989"/>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a:ln>
                  <a:noFill/>
                </a:ln>
                <a:solidFill>
                  <a:prstClr val="black">
                    <a:lumMod val="85000"/>
                    <a:lumOff val="15000"/>
                  </a:prstClr>
                </a:solidFill>
                <a:effectLst/>
                <a:uLnTx/>
                <a:uFillTx/>
              </a:rPr>
              <a:t>2013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Croácia </a:t>
            </a:r>
          </a:p>
        </p:txBody>
      </p:sp>
    </p:spTree>
    <p:extLst>
      <p:ext uri="{BB962C8B-B14F-4D97-AF65-F5344CB8AC3E}">
        <p14:creationId xmlns:p14="http://schemas.microsoft.com/office/powerpoint/2010/main" val="367758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903894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p:txBody>
      </p:sp>
      <p:sp>
        <p:nvSpPr>
          <p:cNvPr id="2" name="Retângulo 1"/>
          <p:cNvSpPr/>
          <p:nvPr/>
        </p:nvSpPr>
        <p:spPr>
          <a:xfrm>
            <a:off x="402336" y="1386965"/>
            <a:ext cx="8119872"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Desde que começou por ser uma união meramente económica evoluiu para uma organização com uma vasta gama de domínios de intervenção, desde o clima, o ambiente e a saúde até às relações externas e a segurança, passando pela justiça e a migração. Em 1993, a Comunidade Económica Europeia (CEE) passou a chamar-se União Europeia (UE) – refletindo esta evolução.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desígnio político manifestou-se preferencialmente no domínio económico na construção de um mercado comum, sem fronteiras entre os Estados Membros e uma pauta exterior comum face a países terceiros, nas seguintes dimensões de liberdade: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mercadorias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serviços</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capitais</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pessoas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Concorrência </a:t>
            </a:r>
          </a:p>
        </p:txBody>
      </p:sp>
    </p:spTree>
    <p:extLst>
      <p:ext uri="{BB962C8B-B14F-4D97-AF65-F5344CB8AC3E}">
        <p14:creationId xmlns:p14="http://schemas.microsoft.com/office/powerpoint/2010/main" val="394358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530352" y="339855"/>
            <a:ext cx="187064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Valores </a:t>
            </a:r>
          </a:p>
        </p:txBody>
      </p:sp>
      <p:sp>
        <p:nvSpPr>
          <p:cNvPr id="2" name="Retângulo 1"/>
          <p:cNvSpPr/>
          <p:nvPr/>
        </p:nvSpPr>
        <p:spPr>
          <a:xfrm>
            <a:off x="530352" y="1289953"/>
            <a:ext cx="8266176"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Os valores da UE são comuns aos países que a compõem, numa sociedade em que prevalecem a inclusão, a tolerância, a justiça, a solidariedade e a não discriminação.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Estes valores são parte integrante do modo de vida europeu:</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Dignidade do ser humano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Liberdade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Democracia</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Igualdade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Estado de Direito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Direitos humanos</a:t>
            </a:r>
          </a:p>
        </p:txBody>
      </p:sp>
    </p:spTree>
    <p:extLst>
      <p:ext uri="{BB962C8B-B14F-4D97-AF65-F5344CB8AC3E}">
        <p14:creationId xmlns:p14="http://schemas.microsoft.com/office/powerpoint/2010/main" val="252592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475488" y="403863"/>
            <a:ext cx="221541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Objetivos</a:t>
            </a:r>
          </a:p>
        </p:txBody>
      </p:sp>
      <p:sp>
        <p:nvSpPr>
          <p:cNvPr id="2" name="Retângulo 1"/>
          <p:cNvSpPr/>
          <p:nvPr/>
        </p:nvSpPr>
        <p:spPr>
          <a:xfrm>
            <a:off x="475488" y="1340016"/>
            <a:ext cx="8266176" cy="3747436"/>
          </a:xfrm>
          <a:prstGeom prst="rect">
            <a:avLst/>
          </a:prstGeom>
        </p:spPr>
        <p:txBody>
          <a:bodyPr wrap="square">
            <a:spAutoFit/>
          </a:bodyPr>
          <a:lstStyle/>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Promover a paz, os seus valores e o bem-estar dos seus cidadãos</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Garantir a liberdade, a segurança e a justiça, sem fronteiras internas</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Favorecer o desenvolvimento sustentável, assente num crescimento económico equilibrado e na estabilidade dos preços, uma economia de mercado altamente competitiva, com pleno emprego e progresso social, e a proteção do ambiente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Lutar contra a exclusão social e a discriminação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Promover o progresso científico e tecnológico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Reforçar a coesão económica, social e territorial e a solidariedade entre os países da UE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Respeitar a grande diversidade cultural e linguística da UE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Estabelecer uma união económica e monetária cuja moeda é o euro</a:t>
            </a:r>
          </a:p>
        </p:txBody>
      </p:sp>
      <p:sp>
        <p:nvSpPr>
          <p:cNvPr id="4" name="Rectângulo 3"/>
          <p:cNvSpPr/>
          <p:nvPr/>
        </p:nvSpPr>
        <p:spPr>
          <a:xfrm>
            <a:off x="475488" y="5087452"/>
            <a:ext cx="8467344"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a:ln>
                  <a:noFill/>
                </a:ln>
                <a:solidFill>
                  <a:srgbClr val="1F497D"/>
                </a:solidFill>
                <a:effectLst/>
                <a:uLnTx/>
                <a:uFillTx/>
              </a:rPr>
              <a:t>Estes objetivos e valores constituem a base da UE e estão estabelecidos no Tratado de Lisboa e na Carta dos Direitos Fundamentais da UE.</a:t>
            </a:r>
          </a:p>
        </p:txBody>
      </p:sp>
    </p:spTree>
    <p:extLst>
      <p:ext uri="{BB962C8B-B14F-4D97-AF65-F5344CB8AC3E}">
        <p14:creationId xmlns:p14="http://schemas.microsoft.com/office/powerpoint/2010/main" val="387423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384048" y="422151"/>
            <a:ext cx="263219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Instituições</a:t>
            </a:r>
          </a:p>
        </p:txBody>
      </p:sp>
      <p:sp>
        <p:nvSpPr>
          <p:cNvPr id="2" name="Retângulo 1"/>
          <p:cNvSpPr/>
          <p:nvPr/>
        </p:nvSpPr>
        <p:spPr>
          <a:xfrm>
            <a:off x="384048" y="1324737"/>
            <a:ext cx="8439912" cy="424731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Parlamento Europeu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Órgão da UE diretamente eleito, com responsabilidades legislativas, 	orçamentais e de supervisão - 751 deputados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Poderes legislativos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Poderes de supervisão/ fiscalização</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Poderes orçamentais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Conselho Europeu</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 Conselho Europeu reúne os Chefes de Estado e de Governo dos Estados-Membros para definir a agenda política da UE.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Representa o nível mais elevado de cooperação política entre os países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Uma das 7 instituições oficiais da UE, o Conselho Europeu reveste a forma de cimeiras(geralmente trimestrais) entre os dirigentes da UE, presididas por um presidente permanente.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p:txBody>
      </p:sp>
    </p:spTree>
    <p:extLst>
      <p:ext uri="{BB962C8B-B14F-4D97-AF65-F5344CB8AC3E}">
        <p14:creationId xmlns:p14="http://schemas.microsoft.com/office/powerpoint/2010/main" val="130869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263219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Instituições</a:t>
            </a:r>
          </a:p>
        </p:txBody>
      </p:sp>
      <p:sp>
        <p:nvSpPr>
          <p:cNvPr id="2" name="Retângulo 1"/>
          <p:cNvSpPr/>
          <p:nvPr/>
        </p:nvSpPr>
        <p:spPr>
          <a:xfrm>
            <a:off x="266547" y="1029453"/>
            <a:ext cx="4012845" cy="50783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Conselho da União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Os ministros dos governos de cada país da UE reúnem-se no Conselho para discutir, alterar e aprovar legislação e coordenar políticas.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Os ministros estão habilitados a assumir compromissos em nome dos respetivos governos em relação às medidas aprovadas nas reuniões.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a:ln>
                  <a:noFill/>
                </a:ln>
                <a:solidFill>
                  <a:prstClr val="black">
                    <a:lumMod val="85000"/>
                    <a:lumOff val="15000"/>
                  </a:prstClr>
                </a:solidFill>
                <a:effectLst/>
                <a:uLnTx/>
                <a:uFillTx/>
              </a:rPr>
              <a:t>Comissão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A Comissão Europeia é o órgão executivo da UE, sendo politicamente independente. É responsável pela elaboração de propostas de novos atos legislativos europeus e pela execução das decisões do </a:t>
            </a:r>
            <a:r>
              <a:rPr kumimoji="0" lang="pt-PT" sz="1800" b="0" i="0" u="sng" strike="noStrike" kern="0" cap="none" spc="0" normalizeH="0" baseline="0" noProof="0" dirty="0">
                <a:ln>
                  <a:noFill/>
                </a:ln>
                <a:solidFill>
                  <a:prstClr val="black">
                    <a:lumMod val="85000"/>
                    <a:lumOff val="15000"/>
                  </a:prstClr>
                </a:solidFill>
                <a:effectLst/>
                <a:uLnTx/>
                <a:uFillTx/>
              </a:rPr>
              <a:t>Parlamento Europeu</a:t>
            </a:r>
            <a:r>
              <a:rPr kumimoji="0" lang="pt-PT" sz="1800" b="0" i="0" u="none" strike="noStrike" kern="0" cap="none" spc="0" normalizeH="0" baseline="0" noProof="0" dirty="0">
                <a:ln>
                  <a:noFill/>
                </a:ln>
                <a:solidFill>
                  <a:prstClr val="black">
                    <a:lumMod val="85000"/>
                    <a:lumOff val="15000"/>
                  </a:prstClr>
                </a:solidFill>
                <a:effectLst/>
                <a:uLnTx/>
                <a:uFillTx/>
              </a:rPr>
              <a:t> e do </a:t>
            </a:r>
            <a:r>
              <a:rPr kumimoji="0" lang="pt-PT" sz="1800" b="0" i="0" u="sng" strike="noStrike" kern="0" cap="none" spc="0" normalizeH="0" baseline="0" noProof="0" dirty="0">
                <a:ln>
                  <a:noFill/>
                </a:ln>
                <a:solidFill>
                  <a:prstClr val="black">
                    <a:lumMod val="85000"/>
                    <a:lumOff val="15000"/>
                  </a:prstClr>
                </a:solidFill>
                <a:effectLst/>
                <a:uLnTx/>
                <a:uFillTx/>
              </a:rPr>
              <a:t>Conselho da UE</a:t>
            </a:r>
            <a:r>
              <a:rPr kumimoji="0" lang="pt-PT" sz="1800" b="0" i="0" u="none" strike="noStrike" kern="0" cap="none" spc="0" normalizeH="0" baseline="0" noProof="0" dirty="0">
                <a:ln>
                  <a:noFill/>
                </a:ln>
                <a:solidFill>
                  <a:prstClr val="black">
                    <a:lumMod val="85000"/>
                    <a:lumOff val="15000"/>
                  </a:prstClr>
                </a:solidFill>
                <a:effectLst/>
                <a:uLnTx/>
                <a:uFillTx/>
              </a:rPr>
              <a:t>.</a:t>
            </a:r>
          </a:p>
        </p:txBody>
      </p:sp>
      <p:sp>
        <p:nvSpPr>
          <p:cNvPr id="3" name="Retângulo 2"/>
          <p:cNvSpPr/>
          <p:nvPr/>
        </p:nvSpPr>
        <p:spPr>
          <a:xfrm>
            <a:off x="4818888" y="1217030"/>
            <a:ext cx="4325112" cy="440120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PT" sz="2800" b="1" dirty="0">
                <a:solidFill>
                  <a:srgbClr val="1F497D"/>
                </a:solidFill>
                <a:latin typeface="Calibri"/>
              </a:rPr>
              <a:t>Outras instituições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Tribunal de Justiça da União Europeia (TJUE)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Banco Central Europeu (BCE)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Tribunal de Contas Europeu</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Serviço Europeu para a Ação Externa (SEAE)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Comité Económico e Social Europeu (CESE)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Comité das Regiões Europeu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Banco Europeu de Investimento (BEI)</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Provedor de Justiça Europeu</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Autoridade Europeia para a Proteção de Dados (AEPD)</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lumMod val="85000"/>
                    <a:lumOff val="15000"/>
                  </a:prstClr>
                </a:solidFill>
                <a:effectLst/>
                <a:uLnTx/>
                <a:uFillTx/>
              </a:rPr>
              <a:t>Órgãos interinstitucionais</a:t>
            </a:r>
          </a:p>
        </p:txBody>
      </p:sp>
    </p:spTree>
    <p:extLst>
      <p:ext uri="{BB962C8B-B14F-4D97-AF65-F5344CB8AC3E}">
        <p14:creationId xmlns:p14="http://schemas.microsoft.com/office/powerpoint/2010/main" val="401824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4865434" cy="707886"/>
          </a:xfrm>
          <a:prstGeom prst="rect">
            <a:avLst/>
          </a:prstGeom>
        </p:spPr>
        <p:txBody>
          <a:bodyPr wrap="none">
            <a:spAutoFit/>
          </a:bodyPr>
          <a:lstStyle/>
          <a:p>
            <a:pPr>
              <a:defRPr/>
            </a:pPr>
            <a:r>
              <a:rPr lang="pt-PT" sz="4000" b="1" kern="0" dirty="0">
                <a:solidFill>
                  <a:srgbClr val="1F497D"/>
                </a:solidFill>
              </a:rPr>
              <a:t>Fontes jurídicas da EU</a:t>
            </a: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83870" y="1029453"/>
            <a:ext cx="8804301" cy="480131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1" u="none" strike="noStrike" kern="0" cap="none" spc="0" normalizeH="0" baseline="0" noProof="0" dirty="0">
              <a:ln>
                <a:noFill/>
              </a:ln>
              <a:solidFill>
                <a:prstClr val="black"/>
              </a:solidFill>
              <a:effectLst/>
              <a:uLnTx/>
              <a:uFillTx/>
            </a:endParaRP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Direito Primário: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lumMod val="85000"/>
                    <a:lumOff val="15000"/>
                  </a:prstClr>
                </a:solidFill>
                <a:effectLst/>
                <a:uLnTx/>
                <a:uFillTx/>
              </a:rPr>
              <a:t>Tratados da União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Carta dos Direitos Fundamentais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Princípios gerais do direito (constitucional)</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Acordos internacionais da EU</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Direito Derivado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lumMod val="85000"/>
                    <a:lumOff val="15000"/>
                  </a:prstClr>
                </a:solidFill>
                <a:effectLst/>
                <a:uLnTx/>
                <a:uFillTx/>
              </a:rPr>
              <a:t>Atos jurídicos com cariz legislativo: Regulamentos, Diretivas e Decisões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Atos jurídicos sem cariz legislativo: Instrumentos jurídicos simples, Atos 	delegados, Atos de execução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Instrumentos não vinculativos: Recomendações e pareceres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lumMod val="85000"/>
                    <a:lumOff val="15000"/>
                  </a:prstClr>
                </a:solidFill>
                <a:effectLst/>
                <a:uLnTx/>
                <a:uFillTx/>
              </a:rPr>
              <a:t>	Atos que não são atos jurídicos: Acordos interinstitucionais, Resoluções, 	declarações e programas de ação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Princípios Gerais de Direito</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a:ln>
                  <a:noFill/>
                </a:ln>
                <a:solidFill>
                  <a:srgbClr val="1F497D"/>
                </a:solidFill>
                <a:effectLst/>
                <a:uLnTx/>
                <a:uFillTx/>
              </a:rPr>
              <a:t>Convenções entre Estados Membros </a:t>
            </a:r>
          </a:p>
          <a:p>
            <a:pPr marL="628650" marR="0" lvl="2"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a:ln>
                  <a:noFill/>
                </a:ln>
                <a:solidFill>
                  <a:srgbClr val="1F497D"/>
                </a:solidFill>
                <a:effectLst/>
                <a:uLnTx/>
                <a:uFillTx/>
              </a:rPr>
              <a:t>	</a:t>
            </a:r>
            <a:r>
              <a:rPr kumimoji="0" lang="pt-PT" sz="1800" b="0" i="0" u="none" strike="noStrike" kern="0" cap="none" spc="0" normalizeH="0" baseline="0" noProof="0" dirty="0">
                <a:ln>
                  <a:noFill/>
                </a:ln>
                <a:solidFill>
                  <a:prstClr val="black">
                    <a:lumMod val="85000"/>
                    <a:lumOff val="15000"/>
                  </a:prstClr>
                </a:solidFill>
                <a:effectLst/>
                <a:uLnTx/>
                <a:uFillTx/>
              </a:rPr>
              <a:t>Acordos internacionais, Decisões dos representantes dos governos dos Estados-Membros reunidos no Conselho</a:t>
            </a:r>
          </a:p>
        </p:txBody>
      </p:sp>
    </p:spTree>
    <p:extLst>
      <p:ext uri="{BB962C8B-B14F-4D97-AF65-F5344CB8AC3E}">
        <p14:creationId xmlns:p14="http://schemas.microsoft.com/office/powerpoint/2010/main" val="208023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4211960" y="88109"/>
            <a:ext cx="4865434" cy="707886"/>
          </a:xfrm>
          <a:prstGeom prst="rect">
            <a:avLst/>
          </a:prstGeom>
        </p:spPr>
        <p:txBody>
          <a:bodyPr wrap="none">
            <a:spAutoFit/>
          </a:bodyPr>
          <a:lstStyle/>
          <a:p>
            <a:pPr>
              <a:defRPr/>
            </a:pPr>
            <a:r>
              <a:rPr lang="pt-PT" sz="4000" b="1" kern="0" dirty="0">
                <a:solidFill>
                  <a:srgbClr val="1F497D"/>
                </a:solidFill>
              </a:rPr>
              <a:t>Fontes jurídicas da EU</a:t>
            </a:r>
            <a:endParaRPr lang="pt-PT" sz="4000" b="1" dirty="0">
              <a:solidFill>
                <a:srgbClr val="1F497D"/>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13" y="156571"/>
            <a:ext cx="4006347" cy="61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682174" y="6307040"/>
            <a:ext cx="352978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800" b="0" i="0" u="none" strike="noStrike" kern="0" cap="none" spc="0" normalizeH="0" baseline="0" noProof="0" dirty="0">
                <a:ln>
                  <a:noFill/>
                </a:ln>
                <a:solidFill>
                  <a:prstClr val="black"/>
                </a:solidFill>
                <a:effectLst/>
                <a:uLnTx/>
                <a:uFillTx/>
              </a:rPr>
              <a:t>O ABC do Direito na União Europeia, in https://publications.europa.eu/pt/publication-detail/-/publication/5d4f8cde-de25-11e7-a506-01aa75ed71a1</a:t>
            </a:r>
          </a:p>
        </p:txBody>
      </p:sp>
      <p:sp>
        <p:nvSpPr>
          <p:cNvPr id="6" name="CaixaDeTexto 5"/>
          <p:cNvSpPr txBox="1"/>
          <p:nvPr/>
        </p:nvSpPr>
        <p:spPr>
          <a:xfrm>
            <a:off x="4628453" y="1338979"/>
            <a:ext cx="4032448"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Regulamentos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Carater comunitário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Aplicabilidade direta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Unificação do direito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Diretivas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Conciliar a necessária unidade do direito da União com a manutenção das diversas peculiaridades nacionais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Impõe um resultado; deixa aos EM a opção da forma e meios para o alcançar – transposição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srgbClr val="1F497D"/>
                </a:solidFill>
                <a:effectLst/>
                <a:uLnTx/>
                <a:uFillTx/>
              </a:rPr>
              <a:t>Decisões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lumMod val="85000"/>
                    <a:lumOff val="15000"/>
                  </a:prstClr>
                </a:solidFill>
                <a:effectLst/>
                <a:uLnTx/>
                <a:uFillTx/>
              </a:rPr>
              <a:t>Decisões que especificam a quem se destinam  Decisões gerais, que não especificam a quem se destinam (artigo 288.º, n.º 4, do TFUE)</a:t>
            </a:r>
          </a:p>
        </p:txBody>
      </p:sp>
    </p:spTree>
    <p:extLst>
      <p:ext uri="{BB962C8B-B14F-4D97-AF65-F5344CB8AC3E}">
        <p14:creationId xmlns:p14="http://schemas.microsoft.com/office/powerpoint/2010/main" val="54289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1018400" y="1541926"/>
            <a:ext cx="7531240" cy="2893100"/>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A construção europeia:</a:t>
            </a:r>
          </a:p>
          <a:p>
            <a:r>
              <a:rPr lang="pt-PT" sz="2800" dirty="0">
                <a:solidFill>
                  <a:srgbClr val="022344"/>
                </a:solidFill>
                <a:latin typeface="Georgia" panose="02040502050405020303" pitchFamily="18" charset="0"/>
                <a:ea typeface="+mj-ea"/>
                <a:cs typeface="+mj-cs"/>
              </a:rPr>
              <a:t>	Princípios enformadores</a:t>
            </a:r>
          </a:p>
          <a:p>
            <a:r>
              <a:rPr lang="pt-PT" sz="2800" dirty="0">
                <a:solidFill>
                  <a:srgbClr val="022344"/>
                </a:solidFill>
                <a:latin typeface="Georgia" panose="02040502050405020303" pitchFamily="18" charset="0"/>
                <a:ea typeface="+mj-ea"/>
                <a:cs typeface="+mj-cs"/>
              </a:rPr>
              <a:t>	Os Estados Membros</a:t>
            </a:r>
          </a:p>
          <a:p>
            <a:r>
              <a:rPr lang="pt-PT" sz="2800" dirty="0">
                <a:solidFill>
                  <a:srgbClr val="022344"/>
                </a:solidFill>
                <a:latin typeface="Georgia" panose="02040502050405020303" pitchFamily="18" charset="0"/>
                <a:ea typeface="+mj-ea"/>
                <a:cs typeface="+mj-cs"/>
              </a:rPr>
              <a:t>	As Instituições </a:t>
            </a:r>
          </a:p>
          <a:p>
            <a:r>
              <a:rPr lang="pt-PT" sz="2800" dirty="0">
                <a:solidFill>
                  <a:srgbClr val="022344"/>
                </a:solidFill>
                <a:latin typeface="Georgia" panose="02040502050405020303" pitchFamily="18" charset="0"/>
                <a:ea typeface="+mj-ea"/>
                <a:cs typeface="+mj-cs"/>
              </a:rPr>
              <a:t>	Fontes jurídicas da EU</a:t>
            </a:r>
          </a:p>
          <a:p>
            <a:pPr>
              <a:lnSpc>
                <a:spcPct val="150000"/>
              </a:lnSpc>
            </a:pPr>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89235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p:txBody>
      </p:sp>
      <p:sp>
        <p:nvSpPr>
          <p:cNvPr id="2" name="Retângulo 1"/>
          <p:cNvSpPr/>
          <p:nvPr/>
        </p:nvSpPr>
        <p:spPr>
          <a:xfrm>
            <a:off x="344450" y="1236851"/>
            <a:ext cx="8767725" cy="526297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União Europeia é uma união económica e política constituída por 27 países europeus que, em conjunto, abarcam grande parte do continente europeu.</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9 de maio de 1950 </a:t>
            </a:r>
            <a:r>
              <a:rPr kumimoji="0" lang="pt-PT" sz="1600" b="0" i="0" u="none" strike="noStrike" kern="0" cap="none" spc="0" normalizeH="0" baseline="0" noProof="0" dirty="0">
                <a:ln>
                  <a:noFill/>
                </a:ln>
                <a:solidFill>
                  <a:prstClr val="black">
                    <a:lumMod val="85000"/>
                    <a:lumOff val="15000"/>
                  </a:prstClr>
                </a:solidFill>
                <a:effectLst/>
                <a:uLnTx/>
                <a:uFillTx/>
              </a:rPr>
              <a:t>— Um plano para uma nova cooperação política na Europa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Robert </a:t>
            </a:r>
            <a:r>
              <a:rPr kumimoji="0" lang="pt-PT" sz="1600" b="0" i="0" u="none" strike="noStrike" kern="0" cap="none" spc="0" normalizeH="0" baseline="0" noProof="0" dirty="0" err="1">
                <a:ln>
                  <a:noFill/>
                </a:ln>
                <a:solidFill>
                  <a:prstClr val="black">
                    <a:lumMod val="85000"/>
                    <a:lumOff val="15000"/>
                  </a:prstClr>
                </a:solidFill>
                <a:effectLst/>
                <a:uLnTx/>
                <a:uFillTx/>
              </a:rPr>
              <a:t>Schuman</a:t>
            </a:r>
            <a:r>
              <a:rPr kumimoji="0" lang="pt-PT" sz="1600" b="0" i="0" u="none" strike="noStrike" kern="0" cap="none" spc="0" normalizeH="0" baseline="0" noProof="0" dirty="0">
                <a:ln>
                  <a:noFill/>
                </a:ln>
                <a:solidFill>
                  <a:prstClr val="black">
                    <a:lumMod val="85000"/>
                    <a:lumOff val="15000"/>
                  </a:prstClr>
                </a:solidFill>
                <a:effectLst/>
                <a:uLnTx/>
                <a:uFillTx/>
              </a:rPr>
              <a:t>, ministro francês dos Negócios Estrangeiros, apresenta um plano para uma cooperação mais estreita, que propõe a integração das indústrias do carvão e do aço da Europa Ocidental.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18 de abril de 1951 </a:t>
            </a:r>
            <a:r>
              <a:rPr kumimoji="0" lang="pt-PT" sz="1600" b="0" i="0" u="none" strike="noStrike" kern="0" cap="none" spc="0" normalizeH="0" baseline="0" noProof="0" dirty="0">
                <a:ln>
                  <a:noFill/>
                </a:ln>
                <a:solidFill>
                  <a:prstClr val="black">
                    <a:lumMod val="85000"/>
                    <a:lumOff val="15000"/>
                  </a:prstClr>
                </a:solidFill>
                <a:effectLst/>
                <a:uLnTx/>
                <a:uFillTx/>
              </a:rPr>
              <a:t>— Comunidade Europeia do Carvão e do Aço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Com base no plano </a:t>
            </a:r>
            <a:r>
              <a:rPr kumimoji="0" lang="pt-PT" sz="1600" b="0" i="0" u="none" strike="noStrike" kern="0" cap="none" spc="0" normalizeH="0" baseline="0" noProof="0" dirty="0" err="1">
                <a:ln>
                  <a:noFill/>
                </a:ln>
                <a:solidFill>
                  <a:prstClr val="black">
                    <a:lumMod val="85000"/>
                    <a:lumOff val="15000"/>
                  </a:prstClr>
                </a:solidFill>
                <a:effectLst/>
                <a:uLnTx/>
                <a:uFillTx/>
              </a:rPr>
              <a:t>Schuman</a:t>
            </a:r>
            <a:r>
              <a:rPr kumimoji="0" lang="pt-PT" sz="1600" b="0" i="0" u="none" strike="noStrike" kern="0" cap="none" spc="0" normalizeH="0" baseline="0" noProof="0" dirty="0">
                <a:ln>
                  <a:noFill/>
                </a:ln>
                <a:solidFill>
                  <a:prstClr val="black">
                    <a:lumMod val="85000"/>
                    <a:lumOff val="15000"/>
                  </a:prstClr>
                </a:solidFill>
                <a:effectLst/>
                <a:uLnTx/>
                <a:uFillTx/>
              </a:rPr>
              <a:t>, seis países assinam um tratado para colocarem as suas indústrias pesadas – carvão e aço - sob um sistema de gestão comum. Desta forma, ao contrário do que aconteceu no passado, nenhum destes países pode, por si só, fabricar armas de guerra para atacar os outros. Estes seis países são a Alemanha, a França, a Itália, os Países Baixos, a Bélgica e o Luxemburgo. A Comunidade Europeia do Carvão e do Aço entra em funções em 1952.</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25 de março de 1957</a:t>
            </a:r>
            <a:r>
              <a:rPr kumimoji="0" lang="pt-PT" sz="1600" b="0" i="0" u="none" strike="noStrike" kern="0" cap="none" spc="0" normalizeH="0" baseline="0" noProof="0" dirty="0">
                <a:ln>
                  <a:noFill/>
                </a:ln>
                <a:solidFill>
                  <a:prstClr val="black">
                    <a:lumMod val="85000"/>
                    <a:lumOff val="15000"/>
                  </a:prstClr>
                </a:solidFill>
                <a:effectLst/>
                <a:uLnTx/>
                <a:uFillTx/>
              </a:rPr>
              <a:t> — tratados de Roma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Encorajados pelo êxito do Tratado que institui a Comunidade Europeia do Carvão e do Aço, os seis países fundadores alargam a sua cooperação a outros setores económicos. Formalizam-no através da assinatura de dois tratados, que instituem a </a:t>
            </a:r>
            <a:r>
              <a:rPr kumimoji="0" lang="pt-PT" sz="1600" b="1" i="0" u="none" strike="noStrike" kern="0" cap="none" spc="0" normalizeH="0" baseline="0" noProof="0" dirty="0">
                <a:ln>
                  <a:noFill/>
                </a:ln>
                <a:solidFill>
                  <a:prstClr val="black">
                    <a:lumMod val="85000"/>
                    <a:lumOff val="15000"/>
                  </a:prstClr>
                </a:solidFill>
                <a:effectLst/>
                <a:uLnTx/>
                <a:uFillTx/>
              </a:rPr>
              <a:t>Comunidade Económica Europeia</a:t>
            </a:r>
            <a:r>
              <a:rPr kumimoji="0" lang="pt-PT" sz="1600" b="0" i="0" u="none" strike="noStrike" kern="0" cap="none" spc="0" normalizeH="0" baseline="0" noProof="0" dirty="0">
                <a:ln>
                  <a:noFill/>
                </a:ln>
                <a:solidFill>
                  <a:prstClr val="black">
                    <a:lumMod val="85000"/>
                    <a:lumOff val="15000"/>
                  </a:prstClr>
                </a:solidFill>
                <a:effectLst/>
                <a:uLnTx/>
                <a:uFillTx/>
              </a:rPr>
              <a:t> (CEE) e a </a:t>
            </a:r>
            <a:r>
              <a:rPr kumimoji="0" lang="pt-PT" sz="1600" b="1" i="0" u="none" strike="noStrike" kern="0" cap="none" spc="0" normalizeH="0" baseline="0" noProof="0" dirty="0">
                <a:ln>
                  <a:noFill/>
                </a:ln>
                <a:solidFill>
                  <a:prstClr val="black">
                    <a:lumMod val="85000"/>
                    <a:lumOff val="15000"/>
                  </a:prstClr>
                </a:solidFill>
                <a:effectLst/>
                <a:uLnTx/>
                <a:uFillTx/>
              </a:rPr>
              <a:t>Comunidade Europeia da Energia Atómica </a:t>
            </a:r>
            <a:r>
              <a:rPr kumimoji="0" lang="pt-PT" sz="1600" b="0" i="0" u="none" strike="noStrike" kern="0" cap="none" spc="0" normalizeH="0" baseline="0" noProof="0" dirty="0">
                <a:ln>
                  <a:noFill/>
                </a:ln>
                <a:solidFill>
                  <a:prstClr val="black">
                    <a:lumMod val="85000"/>
                    <a:lumOff val="15000"/>
                  </a:prstClr>
                </a:solidFill>
                <a:effectLst/>
                <a:uLnTx/>
                <a:uFillTx/>
              </a:rPr>
              <a:t>(</a:t>
            </a:r>
            <a:r>
              <a:rPr kumimoji="0" lang="pt-PT" sz="1600" b="0" i="0" u="none" strike="noStrike" kern="0" cap="none" spc="0" normalizeH="0" baseline="0" noProof="0" dirty="0" err="1">
                <a:ln>
                  <a:noFill/>
                </a:ln>
                <a:solidFill>
                  <a:prstClr val="black">
                    <a:lumMod val="85000"/>
                    <a:lumOff val="15000"/>
                  </a:prstClr>
                </a:solidFill>
                <a:effectLst/>
                <a:uLnTx/>
                <a:uFillTx/>
              </a:rPr>
              <a:t>Euratom</a:t>
            </a:r>
            <a:r>
              <a:rPr kumimoji="0" lang="pt-PT" sz="1600" b="0" i="0" u="none" strike="noStrike" kern="0" cap="none" spc="0" normalizeH="0" baseline="0" noProof="0" dirty="0">
                <a:ln>
                  <a:noFill/>
                </a:ln>
                <a:solidFill>
                  <a:prstClr val="black">
                    <a:lumMod val="85000"/>
                    <a:lumOff val="15000"/>
                  </a:prstClr>
                </a:solidFill>
                <a:effectLst/>
                <a:uLnTx/>
                <a:uFillTx/>
              </a:rPr>
              <a:t>). Estes organismos entraram em funções em 1 de janeiro de 1958.</a:t>
            </a:r>
          </a:p>
        </p:txBody>
      </p:sp>
    </p:spTree>
    <p:extLst>
      <p:ext uri="{BB962C8B-B14F-4D97-AF65-F5344CB8AC3E}">
        <p14:creationId xmlns:p14="http://schemas.microsoft.com/office/powerpoint/2010/main" val="399278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266547" y="1244662"/>
            <a:ext cx="8493405" cy="47705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19 de março de 1958</a:t>
            </a:r>
            <a:r>
              <a:rPr kumimoji="0" lang="pt-PT" sz="1600" b="0" i="0" u="none" strike="noStrike" kern="0" cap="none" spc="0" normalizeH="0" baseline="0" noProof="0" dirty="0">
                <a:ln>
                  <a:noFill/>
                </a:ln>
                <a:solidFill>
                  <a:prstClr val="black">
                    <a:lumMod val="85000"/>
                    <a:lumOff val="15000"/>
                  </a:prstClr>
                </a:solidFill>
                <a:effectLst/>
                <a:uLnTx/>
                <a:uFillTx/>
              </a:rPr>
              <a:t> — nascimento do </a:t>
            </a:r>
            <a:r>
              <a:rPr kumimoji="0" lang="pt-PT" sz="1600" b="1" i="0" u="none" strike="noStrike" kern="0" cap="none" spc="0" normalizeH="0" baseline="0" noProof="0" dirty="0">
                <a:ln>
                  <a:noFill/>
                </a:ln>
                <a:solidFill>
                  <a:prstClr val="black">
                    <a:lumMod val="85000"/>
                    <a:lumOff val="15000"/>
                  </a:prstClr>
                </a:solidFill>
                <a:effectLst/>
                <a:uLnTx/>
                <a:uFillTx/>
              </a:rPr>
              <a:t>Parlamento Europeu</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primeira reunião da Assembleia Parlamentar Europeia, antecessora do Parlamento Europeu de hoje, realiza-se em Estrasburgo, França, com o Presidente eleito Robert </a:t>
            </a:r>
            <a:r>
              <a:rPr kumimoji="0" lang="pt-PT" sz="1600" b="0" i="0" u="none" strike="noStrike" kern="0" cap="none" spc="0" normalizeH="0" baseline="0" noProof="0" dirty="0" err="1">
                <a:ln>
                  <a:noFill/>
                </a:ln>
                <a:solidFill>
                  <a:prstClr val="black">
                    <a:lumMod val="85000"/>
                    <a:lumOff val="15000"/>
                  </a:prstClr>
                </a:solidFill>
                <a:effectLst/>
                <a:uLnTx/>
                <a:uFillTx/>
              </a:rPr>
              <a:t>Schuman</a:t>
            </a:r>
            <a:r>
              <a:rPr kumimoji="0" lang="pt-PT" sz="1600" b="0" i="0" u="none" strike="noStrike" kern="0" cap="none" spc="0" normalizeH="0" baseline="0" noProof="0" dirty="0">
                <a:ln>
                  <a:noFill/>
                </a:ln>
                <a:solidFill>
                  <a:prstClr val="black">
                    <a:lumMod val="85000"/>
                    <a:lumOff val="15000"/>
                  </a:prstClr>
                </a:solidFill>
                <a:effectLst/>
                <a:uLnTx/>
                <a:uFillTx/>
              </a:rPr>
              <a:t>. Substitui a Assembleia Comum da Comunidade Europeia do Carvão e do Aço e altera o seu nome para Parlamento Europeu em 30 de março de 1962.</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8 de abril de 1965</a:t>
            </a:r>
            <a:r>
              <a:rPr kumimoji="0" lang="pt-PT" sz="1600" b="0" i="0" u="none" strike="noStrike" kern="0" cap="none" spc="0" normalizeH="0" baseline="0" noProof="0" dirty="0">
                <a:ln>
                  <a:noFill/>
                </a:ln>
                <a:solidFill>
                  <a:prstClr val="black">
                    <a:lumMod val="85000"/>
                    <a:lumOff val="15000"/>
                  </a:prstClr>
                </a:solidFill>
                <a:effectLst/>
                <a:uLnTx/>
                <a:uFillTx/>
              </a:rPr>
              <a:t> — assinatura do «</a:t>
            </a:r>
            <a:r>
              <a:rPr kumimoji="0" lang="pt-PT" sz="1600" b="1" i="0" u="none" strike="noStrike" kern="0" cap="none" spc="0" normalizeH="0" baseline="0" noProof="0" dirty="0">
                <a:ln>
                  <a:noFill/>
                </a:ln>
                <a:solidFill>
                  <a:prstClr val="black">
                    <a:lumMod val="85000"/>
                    <a:lumOff val="15000"/>
                  </a:prstClr>
                </a:solidFill>
                <a:effectLst/>
                <a:uLnTx/>
                <a:uFillTx/>
              </a:rPr>
              <a:t>Tratado de Fusão</a:t>
            </a:r>
            <a:r>
              <a:rPr kumimoji="0" lang="pt-PT" sz="1600" b="0" i="0" u="none" strike="noStrike" kern="0" cap="none" spc="0" normalizeH="0" baseline="0" noProof="0" dirty="0">
                <a:ln>
                  <a:noFill/>
                </a:ln>
                <a:solidFill>
                  <a:prstClr val="black">
                    <a:lumMod val="85000"/>
                    <a:lumOff val="15000"/>
                  </a:prst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Tratado que funde os executivos das três Comunidades (Comunidade Europeia do Carvão e do Aço, Comunidade Económica Europeia e </a:t>
            </a:r>
            <a:r>
              <a:rPr kumimoji="0" lang="pt-PT" sz="1600" b="0" i="0" u="none" strike="noStrike" kern="0" cap="none" spc="0" normalizeH="0" baseline="0" noProof="0" dirty="0" err="1">
                <a:ln>
                  <a:noFill/>
                </a:ln>
                <a:solidFill>
                  <a:prstClr val="black">
                    <a:lumMod val="85000"/>
                    <a:lumOff val="15000"/>
                  </a:prstClr>
                </a:solidFill>
                <a:effectLst/>
                <a:uLnTx/>
                <a:uFillTx/>
              </a:rPr>
              <a:t>Euratom</a:t>
            </a:r>
            <a:r>
              <a:rPr kumimoji="0" lang="pt-PT" sz="1600" b="0" i="0" u="none" strike="noStrike" kern="0" cap="none" spc="0" normalizeH="0" baseline="0" noProof="0" dirty="0">
                <a:ln>
                  <a:noFill/>
                </a:ln>
                <a:solidFill>
                  <a:prstClr val="black">
                    <a:lumMod val="85000"/>
                    <a:lumOff val="15000"/>
                  </a:prstClr>
                </a:solidFill>
                <a:effectLst/>
                <a:uLnTx/>
                <a:uFillTx/>
              </a:rPr>
              <a:t>) é assinado em Bruxelas e entra em vigor em 1 de julho de 1967. A partir de agora, as Comunidades Europeias terão um único órgão administrativo (a Comissão) e um executivo único (o Conselho).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1973 </a:t>
            </a:r>
            <a:r>
              <a:rPr kumimoji="0" lang="pt-PT" sz="1600" b="0" i="0" u="none" strike="noStrike" kern="0" cap="none" spc="0" normalizeH="0" baseline="0" noProof="0" dirty="0">
                <a:ln>
                  <a:noFill/>
                </a:ln>
                <a:solidFill>
                  <a:prstClr val="black">
                    <a:lumMod val="85000"/>
                    <a:lumOff val="15000"/>
                  </a:prstClr>
                </a:solidFill>
                <a:effectLst/>
                <a:uLnTx/>
                <a:uFillTx/>
              </a:rPr>
              <a:t>— de seis passa para nove países membros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Os seis membros passam a ser nove quando a Dinamarca, a Irlanda e o Reino Unido aderem formalmente às Comunidades Europeias.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1981 </a:t>
            </a:r>
            <a:r>
              <a:rPr kumimoji="0" lang="pt-PT" sz="1600" b="0" i="0" u="none" strike="noStrike" kern="0" cap="none" spc="0" normalizeH="0" baseline="0" noProof="0" dirty="0">
                <a:ln>
                  <a:noFill/>
                </a:ln>
                <a:solidFill>
                  <a:prstClr val="black">
                    <a:lumMod val="85000"/>
                    <a:lumOff val="15000"/>
                  </a:prstClr>
                </a:solidFill>
                <a:effectLst/>
                <a:uLnTx/>
                <a:uFillTx/>
              </a:rPr>
              <a:t>— a Grécia torna-se o 10.º país a aderir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Grécia adere às Comunidades Europeias. Era elegível para tal, uma vez que o regime militar tinha sido derrubado e a democracia restabelecida em 1974.</a:t>
            </a:r>
          </a:p>
        </p:txBody>
      </p:sp>
    </p:spTree>
    <p:extLst>
      <p:ext uri="{BB962C8B-B14F-4D97-AF65-F5344CB8AC3E}">
        <p14:creationId xmlns:p14="http://schemas.microsoft.com/office/powerpoint/2010/main" val="380116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9699" y="1298859"/>
            <a:ext cx="8566557" cy="42780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1986 </a:t>
            </a:r>
            <a:r>
              <a:rPr kumimoji="0" lang="pt-PT" sz="1600" b="0" i="0" u="none" strike="noStrike" kern="0" cap="none" spc="0" normalizeH="0" baseline="0" noProof="0" dirty="0">
                <a:ln>
                  <a:noFill/>
                </a:ln>
                <a:solidFill>
                  <a:prstClr val="black">
                    <a:lumMod val="85000"/>
                    <a:lumOff val="15000"/>
                  </a:prstClr>
                </a:solidFill>
                <a:effectLst/>
                <a:uLnTx/>
                <a:uFillTx/>
              </a:rPr>
              <a:t>— dois novos membros — Espanha e Portugal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Espanha e Portugal aderem às Comunidades Europeias, que passam a contar 12 Estados-Membros.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Fevereiro de 1986</a:t>
            </a:r>
            <a:r>
              <a:rPr kumimoji="0" lang="pt-PT" sz="1600" b="0" i="0" u="none" strike="noStrike" kern="0" cap="none" spc="0" normalizeH="0" baseline="0" noProof="0" dirty="0">
                <a:ln>
                  <a:noFill/>
                </a:ln>
                <a:solidFill>
                  <a:prstClr val="black">
                    <a:lumMod val="85000"/>
                    <a:lumOff val="15000"/>
                  </a:prstClr>
                </a:solidFill>
                <a:effectLst/>
                <a:uLnTx/>
                <a:uFillTx/>
              </a:rPr>
              <a:t> — rumo a um mercado único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Embora os direitos aduaneiros tenham desaparecido em 1968, as trocas comerciais não se faziam livremente através das fronteiras entre os Estados-Membros. Os principais obstáculos eram as diferenças entre as regulamentações nacionais. O </a:t>
            </a:r>
            <a:r>
              <a:rPr kumimoji="0" lang="pt-PT" sz="1600" b="1" i="0" u="none" strike="noStrike" kern="0" cap="none" spc="0" normalizeH="0" baseline="0" noProof="0" dirty="0">
                <a:ln>
                  <a:noFill/>
                </a:ln>
                <a:solidFill>
                  <a:prstClr val="black">
                    <a:lumMod val="85000"/>
                    <a:lumOff val="15000"/>
                  </a:prstClr>
                </a:solidFill>
                <a:effectLst/>
                <a:uLnTx/>
                <a:uFillTx/>
              </a:rPr>
              <a:t>Ato Único Europeu </a:t>
            </a:r>
            <a:r>
              <a:rPr kumimoji="0" lang="pt-PT" sz="1600" b="0" i="0" u="none" strike="noStrike" kern="0" cap="none" spc="0" normalizeH="0" baseline="0" noProof="0" dirty="0">
                <a:ln>
                  <a:noFill/>
                </a:ln>
                <a:solidFill>
                  <a:prstClr val="black">
                    <a:lumMod val="85000"/>
                    <a:lumOff val="15000"/>
                  </a:prstClr>
                </a:solidFill>
                <a:effectLst/>
                <a:uLnTx/>
                <a:uFillTx/>
              </a:rPr>
              <a:t>lança um vasto programa de seis anos para os resolver e, por conseguinte, criar um mercado único. O ato, que entra em vigor em 1 de julho de 1987, também confere ao Parlamento Europeu mais voz e reforça os poderes das Comunidades Europeias em matéria de proteção do ambiente.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7 de fevereiro de 1992 </a:t>
            </a:r>
            <a:r>
              <a:rPr kumimoji="0" lang="pt-PT" sz="1600" b="0" i="0" u="none" strike="noStrike" kern="0" cap="none" spc="0" normalizeH="0" baseline="0" noProof="0" dirty="0">
                <a:ln>
                  <a:noFill/>
                </a:ln>
                <a:solidFill>
                  <a:prstClr val="black">
                    <a:lumMod val="85000"/>
                    <a:lumOff val="15000"/>
                  </a:prstClr>
                </a:solidFill>
                <a:effectLst/>
                <a:uLnTx/>
                <a:uFillTx/>
              </a:rPr>
              <a:t>— </a:t>
            </a:r>
            <a:r>
              <a:rPr kumimoji="0" lang="pt-PT" sz="1600" b="1" i="0" u="none" strike="noStrike" kern="0" cap="none" spc="0" normalizeH="0" baseline="0" noProof="0" dirty="0">
                <a:ln>
                  <a:noFill/>
                </a:ln>
                <a:solidFill>
                  <a:prstClr val="black">
                    <a:lumMod val="85000"/>
                    <a:lumOff val="15000"/>
                  </a:prstClr>
                </a:solidFill>
                <a:effectLst/>
                <a:uLnTx/>
                <a:uFillTx/>
              </a:rPr>
              <a:t>Tratado de Maastricht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Tratado da União Europeia é assinado em Maastricht, nos Países Baixos. Trata-se de um momento histórico, já que o tratado estabelece regras claras para a futura moeda única, bem como para a política externa e de segurança e o reforço da cooperação em matéria de justiça e assuntos internos. A «</a:t>
            </a:r>
            <a:r>
              <a:rPr kumimoji="0" lang="pt-PT" sz="1600" b="1" i="0" u="none" strike="noStrike" kern="0" cap="none" spc="0" normalizeH="0" baseline="0" noProof="0" dirty="0">
                <a:ln>
                  <a:noFill/>
                </a:ln>
                <a:solidFill>
                  <a:prstClr val="black">
                    <a:lumMod val="85000"/>
                    <a:lumOff val="15000"/>
                  </a:prstClr>
                </a:solidFill>
                <a:effectLst/>
                <a:uLnTx/>
                <a:uFillTx/>
              </a:rPr>
              <a:t>União Europeia</a:t>
            </a:r>
            <a:r>
              <a:rPr kumimoji="0" lang="pt-PT" sz="1600" b="0" i="0" u="none" strike="noStrike" kern="0" cap="none" spc="0" normalizeH="0" baseline="0" noProof="0" dirty="0">
                <a:ln>
                  <a:noFill/>
                </a:ln>
                <a:solidFill>
                  <a:prstClr val="black">
                    <a:lumMod val="85000"/>
                    <a:lumOff val="15000"/>
                  </a:prstClr>
                </a:solidFill>
                <a:effectLst/>
                <a:uLnTx/>
                <a:uFillTx/>
              </a:rPr>
              <a:t>» é oficialmente criada pelo Tratado, que entra em vigor em 1 de novembro de 1993.</a:t>
            </a:r>
          </a:p>
        </p:txBody>
      </p:sp>
    </p:spTree>
    <p:extLst>
      <p:ext uri="{BB962C8B-B14F-4D97-AF65-F5344CB8AC3E}">
        <p14:creationId xmlns:p14="http://schemas.microsoft.com/office/powerpoint/2010/main" val="121969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9699" y="1167271"/>
            <a:ext cx="859398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1995 </a:t>
            </a:r>
            <a:r>
              <a:rPr kumimoji="0" lang="pt-PT" sz="1600" b="0" i="0" u="none" strike="noStrike" kern="0" cap="none" spc="0" normalizeH="0" baseline="0" noProof="0" dirty="0">
                <a:ln>
                  <a:noFill/>
                </a:ln>
                <a:solidFill>
                  <a:prstClr val="black">
                    <a:lumMod val="85000"/>
                    <a:lumOff val="15000"/>
                  </a:prstClr>
                </a:solidFill>
                <a:effectLst/>
                <a:uLnTx/>
                <a:uFillTx/>
              </a:rPr>
              <a:t>— a UE ganha três novos membros: Áustria, Finlândia e Suécia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Áustria, a Finlândia e a Suécia aderem à UE. O território dos 15 Estados-Membros cobre agora a quase totalidade da Europa Ocidental.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26 de março de 1995</a:t>
            </a:r>
            <a:r>
              <a:rPr kumimoji="0" lang="pt-PT" sz="1600" b="0" i="0" u="none" strike="noStrike" kern="0" cap="none" spc="0" normalizeH="0" baseline="0" noProof="0" dirty="0">
                <a:ln>
                  <a:noFill/>
                </a:ln>
                <a:solidFill>
                  <a:prstClr val="black">
                    <a:lumMod val="85000"/>
                    <a:lumOff val="15000"/>
                  </a:prstClr>
                </a:solidFill>
                <a:effectLst/>
                <a:uLnTx/>
                <a:uFillTx/>
              </a:rPr>
              <a:t> — as viagens sem fronteiras têm início em sete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acordo de Schengen entra em vigor em sete países: Bélgica, França, Alemanha, Luxemburgo, Países Baixos, Portugal e Espanha. Os viajantes podem deslocar-se entre estes países sem controlo de passaportes nas fronteiras. Em 2021, 26 países fazem parte do espaço Schengen sem passaporte, incluindo a Islândia, o Listenstaine, a Noruega e a Suíça.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1999 </a:t>
            </a:r>
            <a:r>
              <a:rPr kumimoji="0" lang="pt-PT" sz="1600" b="0" i="0" u="none" strike="noStrike" kern="0" cap="none" spc="0" normalizeH="0" baseline="0" noProof="0" dirty="0">
                <a:ln>
                  <a:noFill/>
                </a:ln>
                <a:solidFill>
                  <a:prstClr val="black">
                    <a:lumMod val="85000"/>
                    <a:lumOff val="15000"/>
                  </a:prstClr>
                </a:solidFill>
                <a:effectLst/>
                <a:uLnTx/>
                <a:uFillTx/>
              </a:rPr>
              <a:t>— nasce o </a:t>
            </a:r>
            <a:r>
              <a:rPr kumimoji="0" lang="pt-PT" sz="1600" b="1" i="0" u="none" strike="noStrike" kern="0" cap="none" spc="0" normalizeH="0" baseline="0" noProof="0" dirty="0">
                <a:ln>
                  <a:noFill/>
                </a:ln>
                <a:solidFill>
                  <a:prstClr val="black">
                    <a:lumMod val="85000"/>
                    <a:lumOff val="15000"/>
                  </a:prstClr>
                </a:solidFill>
                <a:effectLst/>
                <a:uLnTx/>
                <a:uFillTx/>
              </a:rPr>
              <a:t>euro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euro é introduzido em 11 países unicamente para as transações comerciais e financeiras. As moedas e as notas serão introduzidas mais tarde. Os primeiros países da zona euro são a Alemanha, a Áustria, a Bélgica, Espanha, a Finlândia, a França, a Irlanda, a Itália, o Luxemburgo, os Países Baixos e Portugal. Nessa altura, a Dinamarca, o Reino Unido e a Suécia decidem ficar de fora.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maio de 2004 </a:t>
            </a:r>
            <a:r>
              <a:rPr kumimoji="0" lang="pt-PT" sz="1600" b="0" i="0" u="none" strike="noStrike" kern="0" cap="none" spc="0" normalizeH="0" baseline="0" noProof="0" dirty="0">
                <a:ln>
                  <a:noFill/>
                </a:ln>
                <a:solidFill>
                  <a:prstClr val="black">
                    <a:lumMod val="85000"/>
                    <a:lumOff val="15000"/>
                  </a:prstClr>
                </a:solidFill>
                <a:effectLst/>
                <a:uLnTx/>
                <a:uFillTx/>
              </a:rPr>
              <a:t>— 10 novos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Chipre e Malta aderem à UE juntamente com oito países da Europa Central e Oriental — Chéquia, Estónia, Hungria, Letónia, Lituânia, Polónia, Eslováquia e Eslovénia — acabando finalmente com a divisão da Europa pós-Segunda Guerra Mundial.</a:t>
            </a:r>
          </a:p>
        </p:txBody>
      </p:sp>
    </p:spTree>
    <p:extLst>
      <p:ext uri="{BB962C8B-B14F-4D97-AF65-F5344CB8AC3E}">
        <p14:creationId xmlns:p14="http://schemas.microsoft.com/office/powerpoint/2010/main" val="97492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0555" y="1194703"/>
            <a:ext cx="873114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1995 </a:t>
            </a:r>
            <a:r>
              <a:rPr kumimoji="0" lang="pt-PT" sz="1600" b="0" i="0" u="none" strike="noStrike" kern="0" cap="none" spc="0" normalizeH="0" baseline="0" noProof="0" dirty="0">
                <a:ln>
                  <a:noFill/>
                </a:ln>
                <a:solidFill>
                  <a:prstClr val="black">
                    <a:lumMod val="85000"/>
                    <a:lumOff val="15000"/>
                  </a:prstClr>
                </a:solidFill>
                <a:effectLst/>
                <a:uLnTx/>
                <a:uFillTx/>
              </a:rPr>
              <a:t>— a UE ganha três novos membros: Áustria, Finlândia e Suécia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Áustria, a Finlândia e a Suécia aderem à UE. O território dos 15 Estados-Membros cobre agora a quase totalidade da Europa Ocidental.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26 de março de 1995</a:t>
            </a:r>
            <a:r>
              <a:rPr kumimoji="0" lang="pt-PT" sz="1600" b="0" i="0" u="none" strike="noStrike" kern="0" cap="none" spc="0" normalizeH="0" baseline="0" noProof="0" dirty="0">
                <a:ln>
                  <a:noFill/>
                </a:ln>
                <a:solidFill>
                  <a:prstClr val="black">
                    <a:lumMod val="85000"/>
                    <a:lumOff val="15000"/>
                  </a:prstClr>
                </a:solidFill>
                <a:effectLst/>
                <a:uLnTx/>
                <a:uFillTx/>
              </a:rPr>
              <a:t> — as viagens sem fronteiras têm início em sete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acordo de Schengen entra em vigor em sete países: Bélgica, França, Alemanha, Luxemburgo, Países Baixos, Portugal e Espanha. Os viajantes podem deslocar-se entre estes países sem controlo de passaportes nas fronteiras. Em 2021, 26 países fazem parte do espaço Schengen sem passaporte, incluindo a Islândia, o Listenstaine, a Noruega e a Suíça.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1999 </a:t>
            </a:r>
            <a:r>
              <a:rPr kumimoji="0" lang="pt-PT" sz="1600" b="0" i="0" u="none" strike="noStrike" kern="0" cap="none" spc="0" normalizeH="0" baseline="0" noProof="0" dirty="0">
                <a:ln>
                  <a:noFill/>
                </a:ln>
                <a:solidFill>
                  <a:prstClr val="black">
                    <a:lumMod val="85000"/>
                    <a:lumOff val="15000"/>
                  </a:prstClr>
                </a:solidFill>
                <a:effectLst/>
                <a:uLnTx/>
                <a:uFillTx/>
              </a:rPr>
              <a:t>— nasce o </a:t>
            </a:r>
            <a:r>
              <a:rPr kumimoji="0" lang="pt-PT" sz="1600" b="1" i="0" u="none" strike="noStrike" kern="0" cap="none" spc="0" normalizeH="0" baseline="0" noProof="0" dirty="0">
                <a:ln>
                  <a:noFill/>
                </a:ln>
                <a:solidFill>
                  <a:prstClr val="black">
                    <a:lumMod val="85000"/>
                    <a:lumOff val="15000"/>
                  </a:prstClr>
                </a:solidFill>
                <a:effectLst/>
                <a:uLnTx/>
                <a:uFillTx/>
              </a:rPr>
              <a:t>euro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euro é introduzido em 11 países unicamente para as transações comerciais e financeiras. As moedas e as notas serão introduzidas mais tarde. Os primeiros países da zona euro são a Alemanha, a Áustria, a Bélgica, Espanha, a Finlândia, a França, a Irlanda, a Itália, o Luxemburgo, os Países Baixos e Portugal. Nessa altura, a Dinamarca, o Reino Unido e a Suécia decidem ficar de fora.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maio de 2004 </a:t>
            </a:r>
            <a:r>
              <a:rPr kumimoji="0" lang="pt-PT" sz="1600" b="0" i="0" u="none" strike="noStrike" kern="0" cap="none" spc="0" normalizeH="0" baseline="0" noProof="0" dirty="0">
                <a:ln>
                  <a:noFill/>
                </a:ln>
                <a:solidFill>
                  <a:prstClr val="black">
                    <a:lumMod val="85000"/>
                    <a:lumOff val="15000"/>
                  </a:prstClr>
                </a:solidFill>
                <a:effectLst/>
                <a:uLnTx/>
                <a:uFillTx/>
              </a:rPr>
              <a:t>— 10 novos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Chipre e Malta aderem à UE juntamente com oito países da Europa Central e Oriental — Chéquia, Estónia, Hungria, Letónia, Lituânia, Polónia, Eslováquia e Eslovénia — acabando finalmente com a divisão da Europa pós-Segunda Guerra Mundial.</a:t>
            </a:r>
          </a:p>
        </p:txBody>
      </p:sp>
    </p:spTree>
    <p:extLst>
      <p:ext uri="{BB962C8B-B14F-4D97-AF65-F5344CB8AC3E}">
        <p14:creationId xmlns:p14="http://schemas.microsoft.com/office/powerpoint/2010/main" val="189110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266547" y="1184226"/>
            <a:ext cx="8667141"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janeiro de 2007</a:t>
            </a:r>
            <a:r>
              <a:rPr kumimoji="0" lang="pt-PT" sz="1600" b="0" i="0" u="none" strike="noStrike" kern="0" cap="none" spc="0" normalizeH="0" baseline="0" noProof="0" dirty="0">
                <a:ln>
                  <a:noFill/>
                </a:ln>
                <a:solidFill>
                  <a:prstClr val="black">
                    <a:lumMod val="85000"/>
                    <a:lumOff val="15000"/>
                  </a:prstClr>
                </a:solidFill>
                <a:effectLst/>
                <a:uLnTx/>
                <a:uFillTx/>
              </a:rPr>
              <a:t> — </a:t>
            </a:r>
            <a:r>
              <a:rPr kumimoji="0" lang="pt-PT" sz="1600" i="0" u="none" strike="noStrike" kern="0" cap="none" spc="0" normalizeH="0" baseline="0" noProof="0" dirty="0">
                <a:ln>
                  <a:noFill/>
                </a:ln>
                <a:solidFill>
                  <a:prstClr val="black">
                    <a:lumMod val="85000"/>
                    <a:lumOff val="15000"/>
                  </a:prstClr>
                </a:solidFill>
                <a:effectLst/>
                <a:uLnTx/>
                <a:uFillTx/>
              </a:rPr>
              <a:t>a UE congratula-se com a entrada da Bulgária e da Roménia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Mais dois países da Europa oriental, a Bulgária e a Roménia, aderem à UE, elevando o número de Estados-Membros para 27.</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13 de dezembro de 2007 </a:t>
            </a:r>
            <a:r>
              <a:rPr kumimoji="0" lang="pt-PT" sz="1600" b="0" i="0" u="none" strike="noStrike" kern="0" cap="none" spc="0" normalizeH="0" baseline="0" noProof="0" dirty="0">
                <a:ln>
                  <a:noFill/>
                </a:ln>
                <a:solidFill>
                  <a:prstClr val="black">
                    <a:lumMod val="85000"/>
                    <a:lumOff val="15000"/>
                  </a:prstClr>
                </a:solidFill>
                <a:effectLst/>
                <a:uLnTx/>
                <a:uFillTx/>
              </a:rPr>
              <a:t>— </a:t>
            </a:r>
            <a:r>
              <a:rPr kumimoji="0" lang="pt-PT" sz="1600" b="1" i="0" u="none" strike="noStrike" kern="0" cap="none" spc="0" normalizeH="0" baseline="0" noProof="0" dirty="0">
                <a:ln>
                  <a:noFill/>
                </a:ln>
                <a:solidFill>
                  <a:prstClr val="black">
                    <a:lumMod val="85000"/>
                    <a:lumOff val="15000"/>
                  </a:prstClr>
                </a:solidFill>
                <a:effectLst/>
                <a:uLnTx/>
                <a:uFillTx/>
              </a:rPr>
              <a:t>Tratado de Lisboa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Os 27 países da UE assinam o Tratado de Lisboa, que altera os tratados anteriores. O objetivo é tornar a UE mais democrática, eficiente e transparente, e, assim, garantir as condições para que possa dar resposta a desafios mundiais como as alterações climáticas, a segurança e o desenvolvimento sustentável. Todos os países da UE ratificaram o Tratado antes da sua entrada em vigor, em 1 de dezembro de 2009.</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1 de julho de 2013 </a:t>
            </a:r>
            <a:r>
              <a:rPr kumimoji="0" lang="pt-PT" sz="1600" b="0" i="0" u="none" strike="noStrike" kern="0" cap="none" spc="0" normalizeH="0" baseline="0" noProof="0" dirty="0">
                <a:ln>
                  <a:noFill/>
                </a:ln>
                <a:solidFill>
                  <a:prstClr val="black">
                    <a:lumMod val="85000"/>
                    <a:lumOff val="15000"/>
                  </a:prstClr>
                </a:solidFill>
                <a:effectLst/>
                <a:uLnTx/>
                <a:uFillTx/>
              </a:rPr>
              <a:t>— </a:t>
            </a:r>
            <a:r>
              <a:rPr kumimoji="0" lang="pt-PT" sz="1600" i="0" u="none" strike="noStrike" kern="0" cap="none" spc="0" normalizeH="0" baseline="0" noProof="0" dirty="0">
                <a:ln>
                  <a:noFill/>
                </a:ln>
                <a:solidFill>
                  <a:prstClr val="black">
                    <a:lumMod val="85000"/>
                    <a:lumOff val="15000"/>
                  </a:prstClr>
                </a:solidFill>
                <a:effectLst/>
                <a:uLnTx/>
                <a:uFillTx/>
              </a:rPr>
              <a:t>a Croácia torna-se o 28.º membro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A Croácia adere à UE, tornando-se o 28.º Estado-Membro.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a:ln>
                  <a:noFill/>
                </a:ln>
                <a:solidFill>
                  <a:prstClr val="black">
                    <a:lumMod val="85000"/>
                    <a:lumOff val="15000"/>
                  </a:prstClr>
                </a:solidFill>
                <a:effectLst/>
                <a:uLnTx/>
                <a:uFillTx/>
              </a:rPr>
              <a:t>23 de junho de 2016 </a:t>
            </a:r>
            <a:r>
              <a:rPr kumimoji="0" lang="pt-PT" sz="1600" b="0" i="0" u="none" strike="noStrike" kern="0" cap="none" spc="0" normalizeH="0" baseline="0" noProof="0" dirty="0">
                <a:ln>
                  <a:noFill/>
                </a:ln>
                <a:solidFill>
                  <a:prstClr val="black">
                    <a:lumMod val="85000"/>
                    <a:lumOff val="15000"/>
                  </a:prstClr>
                </a:solidFill>
                <a:effectLst/>
                <a:uLnTx/>
                <a:uFillTx/>
              </a:rPr>
              <a:t>— </a:t>
            </a:r>
            <a:r>
              <a:rPr kumimoji="0" lang="pt-PT" sz="1600" i="0" u="none" strike="noStrike" kern="0" cap="none" spc="0" normalizeH="0" baseline="0" noProof="0" dirty="0">
                <a:ln>
                  <a:noFill/>
                </a:ln>
                <a:solidFill>
                  <a:prstClr val="black">
                    <a:lumMod val="85000"/>
                    <a:lumOff val="15000"/>
                  </a:prstClr>
                </a:solidFill>
                <a:effectLst/>
                <a:uLnTx/>
                <a:uFillTx/>
              </a:rPr>
              <a:t>Reino Unido vota para sair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Num referendo realizado em junho de 2016, 52 % dos eleitores no Reino Unido votam a favor da saída do Reino Unido da União Europeia após mais de 40 anos como membro. O Reino Unido sai em 31 de janeiro de 2020.</a:t>
            </a:r>
          </a:p>
        </p:txBody>
      </p:sp>
    </p:spTree>
    <p:extLst>
      <p:ext uri="{BB962C8B-B14F-4D97-AF65-F5344CB8AC3E}">
        <p14:creationId xmlns:p14="http://schemas.microsoft.com/office/powerpoint/2010/main" val="368103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a:ln>
                  <a:noFill/>
                </a:ln>
                <a:solidFill>
                  <a:srgbClr val="1F497D"/>
                </a:solidFill>
                <a:effectLst/>
                <a:uLnTx/>
                <a:uFillTx/>
                <a:latin typeface="Calibri"/>
                <a:ea typeface="+mn-ea"/>
                <a:cs typeface="+mn-cs"/>
              </a:rPr>
              <a:t>A 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67131" y="1083870"/>
            <a:ext cx="8776869" cy="5078313"/>
          </a:xfrm>
          <a:prstGeom prst="rect">
            <a:avLst/>
          </a:prstGeom>
        </p:spPr>
        <p:txBody>
          <a:bodyPr wrap="square">
            <a:spAutoFit/>
          </a:bodyPr>
          <a:lstStyle/>
          <a:p>
            <a:r>
              <a:rPr lang="pt-PT" b="1" dirty="0"/>
              <a:t>Janeiro de 2020 — </a:t>
            </a:r>
            <a:r>
              <a:rPr lang="pt-PT" dirty="0"/>
              <a:t>Resposta comum da UE à</a:t>
            </a:r>
            <a:r>
              <a:rPr lang="pt-PT" b="1" dirty="0"/>
              <a:t> COVID-19</a:t>
            </a:r>
          </a:p>
          <a:p>
            <a:r>
              <a:rPr lang="pt-PT" dirty="0"/>
              <a:t>A pandemia de COVID-19 desencadeia uma grande emergência de saúde pública e um abrandamento da atividade económica. A UE e os seus países membros trabalham em conjunto para apoiar os sistemas de saúde, conter a propagação do vírus e garantir vacinas para as pessoas dentro e fora da UE. Os dirigentes da UE chegam a acordo sobre o maior pacote de estímulo alguma vez financiado pelo orçamento da UE, com destaque para uma recuperação ecológica e digital, à medida que a UE trabalha para alcançar a neutralidade climática até 2050.</a:t>
            </a:r>
          </a:p>
          <a:p>
            <a:endParaRPr lang="pt-PT" dirty="0"/>
          </a:p>
          <a:p>
            <a:r>
              <a:rPr lang="pt-PT" b="1" dirty="0"/>
              <a:t>31 de janeiro de 2020 — </a:t>
            </a:r>
            <a:r>
              <a:rPr lang="pt-PT" dirty="0"/>
              <a:t>O Reino Unido sai da UE</a:t>
            </a:r>
          </a:p>
          <a:p>
            <a:r>
              <a:rPr lang="pt-PT" dirty="0"/>
              <a:t>O Reino Unido sai da União Europeia 47 anos depois de ter aderido, abrindo um novo capítulo na sua relação com a UE.</a:t>
            </a:r>
          </a:p>
          <a:p>
            <a:endParaRPr lang="pt-PT" dirty="0"/>
          </a:p>
          <a:p>
            <a:r>
              <a:rPr lang="pt-PT" b="1" dirty="0"/>
              <a:t>Fevereiro de 2022 — </a:t>
            </a:r>
            <a:r>
              <a:rPr lang="pt-PT" dirty="0"/>
              <a:t>A Rússia invade a Ucrânia</a:t>
            </a:r>
          </a:p>
          <a:p>
            <a:r>
              <a:rPr lang="pt-PT" dirty="0"/>
              <a:t>A UE e os seus parceiros internacionais condenam firmemente a guerra de agressão não provocada e injustificada perpetrada pela Rússia. A UE adota um conjunto de sanções severas contra a Rússia e presta assistência financeira, humanitária, militar e de outros tipos à Ucrânia.</a:t>
            </a:r>
            <a:endParaRPr lang="en-GB" dirty="0"/>
          </a:p>
        </p:txBody>
      </p:sp>
    </p:spTree>
    <p:extLst>
      <p:ext uri="{BB962C8B-B14F-4D97-AF65-F5344CB8AC3E}">
        <p14:creationId xmlns:p14="http://schemas.microsoft.com/office/powerpoint/2010/main" val="169708196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2557</Words>
  <Application>Microsoft Office PowerPoint</Application>
  <PresentationFormat>Apresentação no Ecrã (4:3)</PresentationFormat>
  <Paragraphs>214</Paragraphs>
  <Slides>18</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18</vt:i4>
      </vt:variant>
    </vt:vector>
  </HeadingPairs>
  <TitlesOfParts>
    <vt:vector size="24" baseType="lpstr">
      <vt:lpstr>Arial</vt:lpstr>
      <vt:lpstr>Calibri</vt:lpstr>
      <vt:lpstr>Calibri Light</vt:lpstr>
      <vt:lpstr>Georgia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22</cp:revision>
  <dcterms:created xsi:type="dcterms:W3CDTF">2023-01-18T11:25:04Z</dcterms:created>
  <dcterms:modified xsi:type="dcterms:W3CDTF">2026-03-10T17:43:42Z</dcterms:modified>
</cp:coreProperties>
</file>